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9" r:id="rId3"/>
    <p:sldId id="257" r:id="rId4"/>
    <p:sldId id="25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E3F"/>
    <a:srgbClr val="410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8"/>
    <p:restoredTop sz="96327"/>
  </p:normalViewPr>
  <p:slideViewPr>
    <p:cSldViewPr snapToGrid="0">
      <p:cViewPr>
        <p:scale>
          <a:sx n="96" d="100"/>
          <a:sy n="96" d="100"/>
        </p:scale>
        <p:origin x="54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766F-B35E-DD24-6EE8-5B4A00B11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4351-CC8D-D79B-1ED3-78F1614FA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1E45F-B0E7-448F-0809-45CCE5CB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6D032-6196-080A-B076-B960FEF3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740A2-9E64-046B-B7E8-BABA247F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D389-C037-D6DC-B081-E31D04EC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F7C4B-0F5E-8FB3-D72F-4C0CCEA3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96289-A474-C6AA-A2D2-659ECF1E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1933E-A33D-640D-1199-D89CBD3A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F676B-DB4D-8AEB-263B-718F28D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5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B82250-5E99-9A80-02BB-A3F3F6FCA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1EEE6-F09B-2CB2-C28C-24EE799A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252A5-C314-62D2-A3F7-2445D77D4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E5EC8-EB23-554A-D184-D959FE6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840B0-F02A-4DD0-F9C2-113C5E37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4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BA23-27DE-9A84-D049-94BD2FDD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9992-D875-2929-E350-487E7B6CD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965FD-C9C5-74DA-9B28-2F462EC4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233D1-6005-3C35-CA01-A07E8C38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8ECFC-50BB-F567-C263-35BDC717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CCEB-5AA3-9405-44C4-629E4B8A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4C9DC-7405-7951-3C82-E2F1FF78D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CD653-DED2-C1AC-88FC-6B90ACA2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C20DB-8DC8-E810-057C-230B9C356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0D20A-2C27-1EC9-6E78-269B7E9B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8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FE55-FB22-E504-1900-26C94E01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AB199-7042-D3E0-A6DC-33D6CFE2E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ACE5D-C2A1-90AF-81C4-D06D05ACE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B2742-6B2A-9098-1832-8595E8FF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7BBA0-661E-719C-562B-F887D6FA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F8A08-7932-5245-59E3-ACF804BB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3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1763-00A6-A381-61DD-4B9F4C08E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40FA3-C56F-5008-9582-97C3F40ED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6872A-71A6-010C-793A-218A13E3C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723369-4221-2AAF-0FCA-13614AC9C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AE0DD-9BF5-5FA5-6AA2-66837F366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23D32-DAE6-D23D-BDF6-B284655C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489EE6-F480-1950-279B-277AA1520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C7707-3BB2-A740-1293-01A65044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5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31D0-7786-6F0C-7F42-47ED4C0A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2AB3A-D1A1-1F6B-3CAE-D7E6B2A3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5F2E-60B3-F38B-EEE5-ED1796D2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257F6-4788-FE02-F585-9A27B59A1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5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DC568-0943-D43D-2918-A69B608F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4EC3A-9234-31A2-0C48-87DCD76D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FC79-7B91-0A51-F343-0E78F81F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5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F926-61C2-35D0-1CBA-030D368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4061-6D24-1225-348B-B5F99466D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4F87E-EBFC-7789-E24D-E57D41992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8EDB3-4BCD-9A9A-939B-3147C010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DE6FC-F60E-4B35-AE89-8DDBD9C2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2CDF-913D-2977-3B1C-48BCB5F7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6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0C90-B2CA-1AE7-C0B0-5199AD6A3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CC5BF-527A-6E0C-A9C8-2D52DC6B3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73AB1-C88A-6906-60DC-F791A92A7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80915-19FE-78A1-B685-76218689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5E525-F130-38B4-8E66-3A5CAA907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86E31-83A5-21C6-82AA-AD51DD97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8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1C52F8-D26C-D62D-94D8-2AC26AF3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16077-72CB-6E5A-A0D9-B19B93515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CB0BA-99FD-9F19-69DA-8B3ACDE3F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C6662-9247-444B-ADF5-BDC4693D4AA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A2EF7-25AB-F4B4-4099-5F6FE0DC4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E347C-318D-9F61-859A-48B942C2E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339C6-D84C-874E-B4F5-90CEABF28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2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g.jpg">
            <a:extLst>
              <a:ext uri="{FF2B5EF4-FFF2-40B4-BE49-F238E27FC236}">
                <a16:creationId xmlns:a16="http://schemas.microsoft.com/office/drawing/2014/main" id="{2213B640-024B-8072-18B1-BBAB70E5DC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3E065-200C-97A1-9622-768736624765}"/>
              </a:ext>
            </a:extLst>
          </p:cNvPr>
          <p:cNvSpPr/>
          <p:nvPr/>
        </p:nvSpPr>
        <p:spPr>
          <a:xfrm>
            <a:off x="-1" y="5918199"/>
            <a:ext cx="12191999" cy="93980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horizontalwords.png">
            <a:extLst>
              <a:ext uri="{FF2B5EF4-FFF2-40B4-BE49-F238E27FC236}">
                <a16:creationId xmlns:a16="http://schemas.microsoft.com/office/drawing/2014/main" id="{9161E469-1809-68A5-5706-019830F411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91200"/>
            <a:ext cx="5562600" cy="115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0FF75-BD61-A5C4-B2D1-C67F7768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836" y="6171419"/>
            <a:ext cx="814775" cy="389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B0600-B804-6552-1A39-27F76FF9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9" y="6220133"/>
            <a:ext cx="1998652" cy="425245"/>
          </a:xfrm>
          <a:prstGeom prst="rect">
            <a:avLst/>
          </a:prstGeom>
        </p:spPr>
      </p:pic>
      <p:pic>
        <p:nvPicPr>
          <p:cNvPr id="12" name="Picture 11" descr="A logo for a company&#10;&#10;Description automatically generated">
            <a:extLst>
              <a:ext uri="{FF2B5EF4-FFF2-40B4-BE49-F238E27FC236}">
                <a16:creationId xmlns:a16="http://schemas.microsoft.com/office/drawing/2014/main" id="{909F5F63-A97B-9279-45EE-0B00089BB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993" y="367877"/>
            <a:ext cx="5378013" cy="46053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1515A-A153-5524-D683-AC5A8B09049A}"/>
              </a:ext>
            </a:extLst>
          </p:cNvPr>
          <p:cNvSpPr txBox="1"/>
          <p:nvPr/>
        </p:nvSpPr>
        <p:spPr>
          <a:xfrm>
            <a:off x="2154467" y="5079453"/>
            <a:ext cx="78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10510"/>
                </a:solidFill>
                <a:latin typeface="Century Gothic" panose="020B0502020202020204" pitchFamily="34" charset="0"/>
              </a:rPr>
              <a:t>Mississippi HPC Conference 2024</a:t>
            </a:r>
          </a:p>
        </p:txBody>
      </p:sp>
    </p:spTree>
    <p:extLst>
      <p:ext uri="{BB962C8B-B14F-4D97-AF65-F5344CB8AC3E}">
        <p14:creationId xmlns:p14="http://schemas.microsoft.com/office/powerpoint/2010/main" val="974956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g.jpg">
            <a:extLst>
              <a:ext uri="{FF2B5EF4-FFF2-40B4-BE49-F238E27FC236}">
                <a16:creationId xmlns:a16="http://schemas.microsoft.com/office/drawing/2014/main" id="{2213B640-024B-8072-18B1-BBAB70E5DC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3E065-200C-97A1-9622-768736624765}"/>
              </a:ext>
            </a:extLst>
          </p:cNvPr>
          <p:cNvSpPr/>
          <p:nvPr/>
        </p:nvSpPr>
        <p:spPr>
          <a:xfrm>
            <a:off x="-1" y="5918199"/>
            <a:ext cx="12191999" cy="93980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horizontalwords.png">
            <a:extLst>
              <a:ext uri="{FF2B5EF4-FFF2-40B4-BE49-F238E27FC236}">
                <a16:creationId xmlns:a16="http://schemas.microsoft.com/office/drawing/2014/main" id="{9161E469-1809-68A5-5706-019830F411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91200"/>
            <a:ext cx="5562600" cy="115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0FF75-BD61-A5C4-B2D1-C67F7768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836" y="6171419"/>
            <a:ext cx="814775" cy="389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B0600-B804-6552-1A39-27F76FF9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9" y="6220133"/>
            <a:ext cx="1998652" cy="425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69D2E-DE6A-D280-D0ED-468147ECF5C4}"/>
              </a:ext>
            </a:extLst>
          </p:cNvPr>
          <p:cNvSpPr txBox="1"/>
          <p:nvPr/>
        </p:nvSpPr>
        <p:spPr>
          <a:xfrm>
            <a:off x="639415" y="689700"/>
            <a:ext cx="1091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10510"/>
                </a:solidFill>
                <a:latin typeface="Century Gothic" panose="020B0502020202020204" pitchFamily="34" charset="0"/>
              </a:rPr>
              <a:t>Goals of the HPC Club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BFE72-E968-FE8D-03B7-C25592ABA7E8}"/>
              </a:ext>
            </a:extLst>
          </p:cNvPr>
          <p:cNvSpPr txBox="1"/>
          <p:nvPr/>
        </p:nvSpPr>
        <p:spPr>
          <a:xfrm>
            <a:off x="636104" y="1421296"/>
            <a:ext cx="109131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primary goal of the HPC Club is to foster interest in High Performance and Parallel computing among all majors at MSU.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HPC Club also serves to provide opportunities for students to participate in the HPC community.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Finally, the HPC Club provides basic training on skills needed in the HPC community.</a:t>
            </a:r>
          </a:p>
        </p:txBody>
      </p:sp>
    </p:spTree>
    <p:extLst>
      <p:ext uri="{BB962C8B-B14F-4D97-AF65-F5344CB8AC3E}">
        <p14:creationId xmlns:p14="http://schemas.microsoft.com/office/powerpoint/2010/main" val="40394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g.jpg">
            <a:extLst>
              <a:ext uri="{FF2B5EF4-FFF2-40B4-BE49-F238E27FC236}">
                <a16:creationId xmlns:a16="http://schemas.microsoft.com/office/drawing/2014/main" id="{2213B640-024B-8072-18B1-BBAB70E5DC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3E065-200C-97A1-9622-768736624765}"/>
              </a:ext>
            </a:extLst>
          </p:cNvPr>
          <p:cNvSpPr/>
          <p:nvPr/>
        </p:nvSpPr>
        <p:spPr>
          <a:xfrm>
            <a:off x="-1" y="5918199"/>
            <a:ext cx="12191999" cy="93980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horizontalwords.png">
            <a:extLst>
              <a:ext uri="{FF2B5EF4-FFF2-40B4-BE49-F238E27FC236}">
                <a16:creationId xmlns:a16="http://schemas.microsoft.com/office/drawing/2014/main" id="{9161E469-1809-68A5-5706-019830F411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91200"/>
            <a:ext cx="5562600" cy="115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0FF75-BD61-A5C4-B2D1-C67F7768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836" y="6171419"/>
            <a:ext cx="814775" cy="389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B0600-B804-6552-1A39-27F76FF9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9" y="6220133"/>
            <a:ext cx="1998652" cy="425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69D2E-DE6A-D280-D0ED-468147ECF5C4}"/>
              </a:ext>
            </a:extLst>
          </p:cNvPr>
          <p:cNvSpPr txBox="1"/>
          <p:nvPr/>
        </p:nvSpPr>
        <p:spPr>
          <a:xfrm>
            <a:off x="639415" y="689700"/>
            <a:ext cx="1091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410510"/>
                </a:solidFill>
                <a:latin typeface="Century Gothic" panose="020B0502020202020204" pitchFamily="34" charset="0"/>
              </a:rPr>
              <a:t>Prometheus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BFE72-E968-FE8D-03B7-C25592ABA7E8}"/>
              </a:ext>
            </a:extLst>
          </p:cNvPr>
          <p:cNvSpPr txBox="1"/>
          <p:nvPr/>
        </p:nvSpPr>
        <p:spPr>
          <a:xfrm>
            <a:off x="7607808" y="607782"/>
            <a:ext cx="4072128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Head Node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Raspberry Pi 4 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Quad core Cortex-A72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4 GB RAM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120 GB SSD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8 Compute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Raspberry Pi 4 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Quad core Cortex-A72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4 GB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 Storage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Raspberry Pi 4 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Quad core Cortex-A72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4 GB RAM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250 GB SSD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/>
              <a:t>Replicated </a:t>
            </a:r>
            <a:r>
              <a:rPr lang="en-US" dirty="0" err="1"/>
              <a:t>GlusterFS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995B92-3F0A-8EA6-5466-6A81A95436C5}"/>
              </a:ext>
            </a:extLst>
          </p:cNvPr>
          <p:cNvSpPr txBox="1"/>
          <p:nvPr/>
        </p:nvSpPr>
        <p:spPr>
          <a:xfrm>
            <a:off x="454758" y="1408114"/>
            <a:ext cx="3194304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/>
              <a:t>Prometheus is a Raspberry Pi cluster built by the HPC Club as an inexpensive learning model.</a:t>
            </a:r>
          </a:p>
          <a:p>
            <a:endParaRPr lang="en-US" sz="2400" b="1" dirty="0"/>
          </a:p>
          <a:p>
            <a:r>
              <a:rPr lang="en-US" sz="2400" b="1" dirty="0"/>
              <a:t>Total Compute</a:t>
            </a:r>
            <a:br>
              <a:rPr lang="en-US" sz="2400" dirty="0"/>
            </a:br>
            <a:r>
              <a:rPr lang="en-US" sz="2400" dirty="0"/>
              <a:t>32 Cores, 32 GB RAM, 500 GB Parallel Storage, 50 GB Shared Storage </a:t>
            </a:r>
          </a:p>
        </p:txBody>
      </p:sp>
      <p:pic>
        <p:nvPicPr>
          <p:cNvPr id="12" name="Picture 11" descr="A stack of black boxes with blue cables&#10;&#10;Description automatically generated">
            <a:extLst>
              <a:ext uri="{FF2B5EF4-FFF2-40B4-BE49-F238E27FC236}">
                <a16:creationId xmlns:a16="http://schemas.microsoft.com/office/drawing/2014/main" id="{5FD45FD8-2733-91B1-8C3D-2D5A11252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328" y="454120"/>
            <a:ext cx="3364214" cy="5047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51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CC097285-0EAF-12DA-5FF8-6E376720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5200" cy="3149600"/>
          </a:xfrm>
          <a:prstGeom prst="rect">
            <a:avLst/>
          </a:prstGeom>
        </p:spPr>
      </p:pic>
      <p:pic>
        <p:nvPicPr>
          <p:cNvPr id="9" name="Picture 8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8510E06D-8572-861D-DC0B-7A954C32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0"/>
            <a:ext cx="4775200" cy="3149600"/>
          </a:xfrm>
          <a:prstGeom prst="rect">
            <a:avLst/>
          </a:prstGeom>
        </p:spPr>
      </p:pic>
      <p:pic>
        <p:nvPicPr>
          <p:cNvPr id="11" name="Picture 10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5FE4BE3D-C417-4F4C-3768-7AAD8E87C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81"/>
          <a:stretch/>
        </p:blipFill>
        <p:spPr>
          <a:xfrm>
            <a:off x="9550400" y="0"/>
            <a:ext cx="2641600" cy="3149600"/>
          </a:xfrm>
          <a:prstGeom prst="rect">
            <a:avLst/>
          </a:prstGeom>
        </p:spPr>
      </p:pic>
      <p:pic>
        <p:nvPicPr>
          <p:cNvPr id="12" name="Picture 11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B8A54F41-E035-5BFC-54CD-F7DEAB10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49600"/>
            <a:ext cx="4775200" cy="3149600"/>
          </a:xfrm>
          <a:prstGeom prst="rect">
            <a:avLst/>
          </a:prstGeom>
        </p:spPr>
      </p:pic>
      <p:pic>
        <p:nvPicPr>
          <p:cNvPr id="13" name="Picture 12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0BE44991-293B-3B98-3318-053AD5330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199" y="3149600"/>
            <a:ext cx="4775200" cy="3149600"/>
          </a:xfrm>
          <a:prstGeom prst="rect">
            <a:avLst/>
          </a:prstGeom>
        </p:spPr>
      </p:pic>
      <p:pic>
        <p:nvPicPr>
          <p:cNvPr id="21" name="Picture 20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7B68D2BF-5B1D-FFB5-582C-7D46CF971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81"/>
          <a:stretch/>
        </p:blipFill>
        <p:spPr>
          <a:xfrm>
            <a:off x="9550399" y="3149600"/>
            <a:ext cx="2641599" cy="314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3E065-200C-97A1-9622-768736624765}"/>
              </a:ext>
            </a:extLst>
          </p:cNvPr>
          <p:cNvSpPr/>
          <p:nvPr/>
        </p:nvSpPr>
        <p:spPr>
          <a:xfrm>
            <a:off x="-1" y="5918199"/>
            <a:ext cx="12191999" cy="939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horizontalwords.png">
            <a:extLst>
              <a:ext uri="{FF2B5EF4-FFF2-40B4-BE49-F238E27FC236}">
                <a16:creationId xmlns:a16="http://schemas.microsoft.com/office/drawing/2014/main" id="{9161E469-1809-68A5-5706-019830F411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91200"/>
            <a:ext cx="5562600" cy="115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0FF75-BD61-A5C4-B2D1-C67F7768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836" y="6171419"/>
            <a:ext cx="814775" cy="389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B0600-B804-6552-1A39-27F76FF9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9" y="6220133"/>
            <a:ext cx="1998652" cy="425245"/>
          </a:xfrm>
          <a:prstGeom prst="rect">
            <a:avLst/>
          </a:prstGeom>
        </p:spPr>
      </p:pic>
      <p:pic>
        <p:nvPicPr>
          <p:cNvPr id="14" name="Picture 13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F137CB26-119E-A137-B0F4-6AF34DACA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72" y="600628"/>
            <a:ext cx="1219200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76B902-92DD-A47E-83B7-E4068BF9DC03}"/>
              </a:ext>
            </a:extLst>
          </p:cNvPr>
          <p:cNvSpPr txBox="1"/>
          <p:nvPr/>
        </p:nvSpPr>
        <p:spPr>
          <a:xfrm>
            <a:off x="2311020" y="601074"/>
            <a:ext cx="2907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PF Videotext" panose="02000506020000020004" pitchFamily="2" charset="77"/>
              </a:rPr>
              <a:t>PI HPC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2FE76-CC2B-B32B-8D97-CBE37E209013}"/>
              </a:ext>
            </a:extLst>
          </p:cNvPr>
          <p:cNvSpPr txBox="1"/>
          <p:nvPr/>
        </p:nvSpPr>
        <p:spPr>
          <a:xfrm>
            <a:off x="556097" y="4984325"/>
            <a:ext cx="4662672" cy="59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https://j3b.in/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pihpc</a:t>
            </a:r>
            <a:endParaRPr lang="en-US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8C228C6-026C-2F0E-0088-73AF3A2C2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870" y="2023027"/>
            <a:ext cx="2690191" cy="2690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5F64B3-7901-BCC9-A441-F1E6397D80D0}"/>
              </a:ext>
            </a:extLst>
          </p:cNvPr>
          <p:cNvSpPr txBox="1"/>
          <p:nvPr/>
        </p:nvSpPr>
        <p:spPr>
          <a:xfrm>
            <a:off x="5939931" y="1626106"/>
            <a:ext cx="5683378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PI HPC is intended on providing a guide on how to setup a Raspberry Pi cluster and a repository of resources for configuration and demonstration for this cluster.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It is a jumping-off point where students and instructors can further explore cluster computing at their own pace.</a:t>
            </a:r>
          </a:p>
        </p:txBody>
      </p:sp>
    </p:spTree>
    <p:extLst>
      <p:ext uri="{BB962C8B-B14F-4D97-AF65-F5344CB8AC3E}">
        <p14:creationId xmlns:p14="http://schemas.microsoft.com/office/powerpoint/2010/main" val="129566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g.jpg">
            <a:extLst>
              <a:ext uri="{FF2B5EF4-FFF2-40B4-BE49-F238E27FC236}">
                <a16:creationId xmlns:a16="http://schemas.microsoft.com/office/drawing/2014/main" id="{2213B640-024B-8072-18B1-BBAB70E5DC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3E065-200C-97A1-9622-768736624765}"/>
              </a:ext>
            </a:extLst>
          </p:cNvPr>
          <p:cNvSpPr/>
          <p:nvPr/>
        </p:nvSpPr>
        <p:spPr>
          <a:xfrm>
            <a:off x="-1" y="5918199"/>
            <a:ext cx="12191999" cy="93980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horizontalwords.png">
            <a:extLst>
              <a:ext uri="{FF2B5EF4-FFF2-40B4-BE49-F238E27FC236}">
                <a16:creationId xmlns:a16="http://schemas.microsoft.com/office/drawing/2014/main" id="{9161E469-1809-68A5-5706-019830F411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91200"/>
            <a:ext cx="5562600" cy="115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0FF75-BD61-A5C4-B2D1-C67F7768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836" y="6171419"/>
            <a:ext cx="814775" cy="389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B0600-B804-6552-1A39-27F76FF9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9" y="6220133"/>
            <a:ext cx="1998652" cy="425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69D2E-DE6A-D280-D0ED-468147ECF5C4}"/>
              </a:ext>
            </a:extLst>
          </p:cNvPr>
          <p:cNvSpPr txBox="1"/>
          <p:nvPr/>
        </p:nvSpPr>
        <p:spPr>
          <a:xfrm>
            <a:off x="2154467" y="4469705"/>
            <a:ext cx="7883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410510"/>
                </a:solidFill>
                <a:latin typeface="Century Gothic" panose="020B0502020202020204" pitchFamily="34" charset="0"/>
              </a:rPr>
              <a:t>Cluster Demonstration</a:t>
            </a:r>
          </a:p>
        </p:txBody>
      </p:sp>
      <p:pic>
        <p:nvPicPr>
          <p:cNvPr id="9" name="Picture 8" descr="A logo for a company&#10;&#10;Description automatically generated">
            <a:extLst>
              <a:ext uri="{FF2B5EF4-FFF2-40B4-BE49-F238E27FC236}">
                <a16:creationId xmlns:a16="http://schemas.microsoft.com/office/drawing/2014/main" id="{BA6E7E3B-3E1A-AFA8-8EA4-C45CE5A44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458" y="632921"/>
            <a:ext cx="3897083" cy="3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9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g.jpg">
            <a:extLst>
              <a:ext uri="{FF2B5EF4-FFF2-40B4-BE49-F238E27FC236}">
                <a16:creationId xmlns:a16="http://schemas.microsoft.com/office/drawing/2014/main" id="{2213B640-024B-8072-18B1-BBAB70E5DC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3E065-200C-97A1-9622-768736624765}"/>
              </a:ext>
            </a:extLst>
          </p:cNvPr>
          <p:cNvSpPr/>
          <p:nvPr/>
        </p:nvSpPr>
        <p:spPr>
          <a:xfrm>
            <a:off x="-1" y="5918199"/>
            <a:ext cx="12191999" cy="93980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horizontalwords.png">
            <a:extLst>
              <a:ext uri="{FF2B5EF4-FFF2-40B4-BE49-F238E27FC236}">
                <a16:creationId xmlns:a16="http://schemas.microsoft.com/office/drawing/2014/main" id="{9161E469-1809-68A5-5706-019830F411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91200"/>
            <a:ext cx="5562600" cy="115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0FF75-BD61-A5C4-B2D1-C67F7768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836" y="6171419"/>
            <a:ext cx="814775" cy="389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B0600-B804-6552-1A39-27F76FF9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9" y="6220133"/>
            <a:ext cx="1998652" cy="425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69D2E-DE6A-D280-D0ED-468147ECF5C4}"/>
              </a:ext>
            </a:extLst>
          </p:cNvPr>
          <p:cNvSpPr txBox="1"/>
          <p:nvPr/>
        </p:nvSpPr>
        <p:spPr>
          <a:xfrm>
            <a:off x="2154467" y="4469705"/>
            <a:ext cx="7883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410510"/>
                </a:solidFill>
                <a:latin typeface="Century Gothic" panose="020B0502020202020204" pitchFamily="34" charset="0"/>
              </a:rPr>
              <a:t>Questions?</a:t>
            </a:r>
          </a:p>
        </p:txBody>
      </p:sp>
      <p:pic>
        <p:nvPicPr>
          <p:cNvPr id="9" name="Picture 8" descr="A logo for a company&#10;&#10;Description automatically generated">
            <a:extLst>
              <a:ext uri="{FF2B5EF4-FFF2-40B4-BE49-F238E27FC236}">
                <a16:creationId xmlns:a16="http://schemas.microsoft.com/office/drawing/2014/main" id="{BA6E7E3B-3E1A-AFA8-8EA4-C45CE5A44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458" y="632921"/>
            <a:ext cx="3897083" cy="3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6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g.jpg">
            <a:extLst>
              <a:ext uri="{FF2B5EF4-FFF2-40B4-BE49-F238E27FC236}">
                <a16:creationId xmlns:a16="http://schemas.microsoft.com/office/drawing/2014/main" id="{2213B640-024B-8072-18B1-BBAB70E5DC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3E065-200C-97A1-9622-768736624765}"/>
              </a:ext>
            </a:extLst>
          </p:cNvPr>
          <p:cNvSpPr/>
          <p:nvPr/>
        </p:nvSpPr>
        <p:spPr>
          <a:xfrm>
            <a:off x="-1" y="5918199"/>
            <a:ext cx="12191999" cy="93980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 descr="horizontalwords.png">
            <a:extLst>
              <a:ext uri="{FF2B5EF4-FFF2-40B4-BE49-F238E27FC236}">
                <a16:creationId xmlns:a16="http://schemas.microsoft.com/office/drawing/2014/main" id="{9161E469-1809-68A5-5706-019830F411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91200"/>
            <a:ext cx="5562600" cy="115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0FF75-BD61-A5C4-B2D1-C67F7768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836" y="6171419"/>
            <a:ext cx="814775" cy="389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B0600-B804-6552-1A39-27F76FF9E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9" y="6220133"/>
            <a:ext cx="1998652" cy="425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69D2E-DE6A-D280-D0ED-468147ECF5C4}"/>
              </a:ext>
            </a:extLst>
          </p:cNvPr>
          <p:cNvSpPr txBox="1"/>
          <p:nvPr/>
        </p:nvSpPr>
        <p:spPr>
          <a:xfrm>
            <a:off x="2154467" y="4469705"/>
            <a:ext cx="7883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410510"/>
                </a:solidFill>
                <a:latin typeface="Century Gothic" panose="020B0502020202020204" pitchFamily="34" charset="0"/>
              </a:rPr>
              <a:t>Thank You</a:t>
            </a:r>
          </a:p>
        </p:txBody>
      </p:sp>
      <p:pic>
        <p:nvPicPr>
          <p:cNvPr id="9" name="Picture 8" descr="A logo for a company&#10;&#10;Description automatically generated">
            <a:extLst>
              <a:ext uri="{FF2B5EF4-FFF2-40B4-BE49-F238E27FC236}">
                <a16:creationId xmlns:a16="http://schemas.microsoft.com/office/drawing/2014/main" id="{BA6E7E3B-3E1A-AFA8-8EA4-C45CE5A44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458" y="632921"/>
            <a:ext cx="3897083" cy="33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16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213</Words>
  <Application>Microsoft Macintosh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PF Videotext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Bradley</dc:creator>
  <cp:lastModifiedBy>John Bradley</cp:lastModifiedBy>
  <cp:revision>5</cp:revision>
  <dcterms:created xsi:type="dcterms:W3CDTF">2023-10-09T20:31:54Z</dcterms:created>
  <dcterms:modified xsi:type="dcterms:W3CDTF">2024-03-26T18:29:31Z</dcterms:modified>
</cp:coreProperties>
</file>